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62"/>
  </p:notesMasterIdLst>
  <p:handoutMasterIdLst>
    <p:handoutMasterId r:id="rId63"/>
  </p:handoutMasterIdLst>
  <p:sldIdLst>
    <p:sldId id="281" r:id="rId6"/>
    <p:sldId id="606" r:id="rId7"/>
    <p:sldId id="586" r:id="rId8"/>
    <p:sldId id="587" r:id="rId9"/>
    <p:sldId id="607" r:id="rId10"/>
    <p:sldId id="608" r:id="rId11"/>
    <p:sldId id="638" r:id="rId12"/>
    <p:sldId id="605" r:id="rId13"/>
    <p:sldId id="588" r:id="rId14"/>
    <p:sldId id="603" r:id="rId15"/>
    <p:sldId id="601" r:id="rId16"/>
    <p:sldId id="602" r:id="rId17"/>
    <p:sldId id="599" r:id="rId18"/>
    <p:sldId id="600" r:id="rId19"/>
    <p:sldId id="627" r:id="rId20"/>
    <p:sldId id="620" r:id="rId21"/>
    <p:sldId id="604" r:id="rId22"/>
    <p:sldId id="615" r:id="rId23"/>
    <p:sldId id="598" r:id="rId24"/>
    <p:sldId id="594" r:id="rId25"/>
    <p:sldId id="595" r:id="rId26"/>
    <p:sldId id="631" r:id="rId27"/>
    <p:sldId id="639" r:id="rId28"/>
    <p:sldId id="640" r:id="rId29"/>
    <p:sldId id="641" r:id="rId30"/>
    <p:sldId id="642" r:id="rId31"/>
    <p:sldId id="623" r:id="rId32"/>
    <p:sldId id="625" r:id="rId33"/>
    <p:sldId id="616" r:id="rId34"/>
    <p:sldId id="617" r:id="rId35"/>
    <p:sldId id="622" r:id="rId36"/>
    <p:sldId id="584" r:id="rId37"/>
    <p:sldId id="626" r:id="rId38"/>
    <p:sldId id="581" r:id="rId39"/>
    <p:sldId id="618" r:id="rId40"/>
    <p:sldId id="589" r:id="rId41"/>
    <p:sldId id="590" r:id="rId42"/>
    <p:sldId id="591" r:id="rId43"/>
    <p:sldId id="592" r:id="rId44"/>
    <p:sldId id="593" r:id="rId45"/>
    <p:sldId id="585" r:id="rId46"/>
    <p:sldId id="611" r:id="rId47"/>
    <p:sldId id="632" r:id="rId48"/>
    <p:sldId id="633" r:id="rId49"/>
    <p:sldId id="634" r:id="rId50"/>
    <p:sldId id="636" r:id="rId51"/>
    <p:sldId id="637" r:id="rId52"/>
    <p:sldId id="624" r:id="rId53"/>
    <p:sldId id="612" r:id="rId54"/>
    <p:sldId id="596" r:id="rId55"/>
    <p:sldId id="614" r:id="rId56"/>
    <p:sldId id="610" r:id="rId57"/>
    <p:sldId id="613" r:id="rId58"/>
    <p:sldId id="609" r:id="rId59"/>
    <p:sldId id="565" r:id="rId60"/>
    <p:sldId id="298" r:id="rId6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/>
  <p:cmAuthor id="2" name="Cristina Roman" initials="CR" lastIdx="1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411C"/>
    <a:srgbClr val="387FE8"/>
    <a:srgbClr val="7F8781"/>
    <a:srgbClr val="FFE699"/>
    <a:srgbClr val="F7F705"/>
    <a:srgbClr val="000000"/>
    <a:srgbClr val="DE411B"/>
    <a:srgbClr val="843C0C"/>
    <a:srgbClr val="DC5D2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868" autoAdjust="0"/>
  </p:normalViewPr>
  <p:slideViewPr>
    <p:cSldViewPr snapToGrid="0">
      <p:cViewPr varScale="1">
        <p:scale>
          <a:sx n="86" d="100"/>
          <a:sy n="86" d="100"/>
        </p:scale>
        <p:origin x="552" y="58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07/03/2020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07/03/2020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8" r:id="rId2"/>
    <p:sldLayoutId id="2147483715" r:id="rId3"/>
    <p:sldLayoutId id="2147483716" r:id="rId4"/>
    <p:sldLayoutId id="2147483717" r:id="rId5"/>
    <p:sldLayoutId id="2147483683" r:id="rId6"/>
    <p:sldLayoutId id="2147483719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686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sjFn9BsAd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entbeck_7670/test-desiderata-94150638a4b3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entbeck_7670/test-desiderata-94150638a4b3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UnitTest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ocksArentStubs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UnitTest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sjFn9BsAd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youtube.com/watch?v=5sjFn9BsAd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www.youtube.com/watch?v=5sjFn9BsAds" TargetMode="Externa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sjFn9BsAd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youtube.com/watch?v=5sjFn9BsAds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rosca/unit-testing-with-junit-and-mockito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460" y="3404110"/>
            <a:ext cx="7254240" cy="1063387"/>
          </a:xfrm>
        </p:spPr>
        <p:txBody>
          <a:bodyPr>
            <a:normAutofit fontScale="90000"/>
          </a:bodyPr>
          <a:lstStyle/>
          <a:p>
            <a:r>
              <a:rPr lang="en-US" dirty="0"/>
              <a:t>Unit testing with</a:t>
            </a:r>
            <a:br>
              <a:rPr lang="en-US" dirty="0"/>
            </a:br>
            <a:r>
              <a:rPr lang="en-US" dirty="0" err="1">
                <a:solidFill>
                  <a:srgbClr val="DE411B"/>
                </a:solidFill>
              </a:rPr>
              <a:t>junit</a:t>
            </a:r>
            <a:r>
              <a:rPr lang="en-US" dirty="0">
                <a:solidFill>
                  <a:srgbClr val="DE411B"/>
                </a:solidFill>
              </a:rPr>
              <a:t> &amp; </a:t>
            </a:r>
            <a:r>
              <a:rPr lang="en-US" dirty="0" err="1">
                <a:solidFill>
                  <a:srgbClr val="DE411B"/>
                </a:solidFill>
              </a:rPr>
              <a:t>mockito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March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B2340-FFA4-43A0-95BD-B7875D9A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37" y="0"/>
            <a:ext cx="8934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5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06BD8-49ED-4F79-A9C3-85624150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043" y="0"/>
            <a:ext cx="5425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1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indoor, holding, man&#10;&#10;Description automatically generated">
            <a:extLst>
              <a:ext uri="{FF2B5EF4-FFF2-40B4-BE49-F238E27FC236}">
                <a16:creationId xmlns:a16="http://schemas.microsoft.com/office/drawing/2014/main" id="{F805C188-95EC-4543-95CC-490EE5E7A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465" y="0"/>
            <a:ext cx="6889071" cy="68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03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A0F1E182-FAE3-4703-B65F-68C28F8B2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18" y="1298359"/>
            <a:ext cx="8522564" cy="42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92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30A9E0-2E6D-4589-B12C-1C8B96557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t="1344" r="897" b="1513"/>
          <a:stretch/>
        </p:blipFill>
        <p:spPr>
          <a:xfrm>
            <a:off x="1515123" y="751804"/>
            <a:ext cx="9161755" cy="535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19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FA71F-9C8B-488D-8618-B7A1533C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604"/>
            <a:ext cx="12192000" cy="548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65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ox&#10;&#10;Description automatically generated">
            <a:extLst>
              <a:ext uri="{FF2B5EF4-FFF2-40B4-BE49-F238E27FC236}">
                <a16:creationId xmlns:a16="http://schemas.microsoft.com/office/drawing/2014/main" id="{0350AF58-A5E3-4C0F-BEA1-27A7606E7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28" y="0"/>
            <a:ext cx="9206144" cy="69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4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8kx1H">
            <a:hlinkClick r:id="" action="ppaction://media"/>
            <a:extLst>
              <a:ext uri="{FF2B5EF4-FFF2-40B4-BE49-F238E27FC236}">
                <a16:creationId xmlns:a16="http://schemas.microsoft.com/office/drawing/2014/main" id="{C7E1CA71-487D-4D35-9E33-45A68E9C2C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2425" y="0"/>
            <a:ext cx="3867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0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2F3987-B60A-4C5D-9294-6161642E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06" y="44019"/>
            <a:ext cx="10619189" cy="5988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80D5F9-3D5F-4172-8DE5-E40835E117A9}"/>
              </a:ext>
            </a:extLst>
          </p:cNvPr>
          <p:cNvSpPr txBox="1"/>
          <p:nvPr/>
        </p:nvSpPr>
        <p:spPr>
          <a:xfrm>
            <a:off x="5575178" y="6272366"/>
            <a:ext cx="52289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https://www.youtube.com/watch?v=5sjFn9BsAds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58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lifecycle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22CF9-6B1F-4622-9B30-9790636C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53" y="1370765"/>
            <a:ext cx="8636494" cy="48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9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E5E074-E8D4-42A8-8649-9B578883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56" y="1520301"/>
            <a:ext cx="8214089" cy="38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21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7EDD0A-2B74-4D38-8349-605F9DA0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3" y="862013"/>
            <a:ext cx="8562975" cy="513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5C8161-2113-4614-9945-324CCE91168B}"/>
              </a:ext>
            </a:extLst>
          </p:cNvPr>
          <p:cNvSpPr txBox="1"/>
          <p:nvPr/>
        </p:nvSpPr>
        <p:spPr>
          <a:xfrm>
            <a:off x="3515558" y="6272366"/>
            <a:ext cx="72885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https://medium.com/@kentbeck_7670/test-desiderata-94150638a4b3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52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AA2BD8-D277-4824-BFFE-3954C8BC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8" y="1285875"/>
            <a:ext cx="8086725" cy="4286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BFAD8-5D85-4F51-BA51-850C3C876AB4}"/>
              </a:ext>
            </a:extLst>
          </p:cNvPr>
          <p:cNvSpPr txBox="1"/>
          <p:nvPr/>
        </p:nvSpPr>
        <p:spPr>
          <a:xfrm>
            <a:off x="3515558" y="6272366"/>
            <a:ext cx="72885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https://medium.com/@kentbeck_7670/test-desiderata-94150638a4b3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624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ECCDD40-B01F-424F-87C4-67207A6F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 vs unit test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0514631-FC9F-415C-AD15-0F2845E37F6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06824" y="2640589"/>
            <a:ext cx="6401554" cy="387798"/>
          </a:xfrm>
        </p:spPr>
        <p:txBody>
          <a:bodyPr/>
          <a:lstStyle/>
          <a:p>
            <a:r>
              <a:rPr lang="en-US" dirty="0"/>
              <a:t>A test is not a unit test if: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08EFF9-ACB3-4F88-BB7E-3E5473B6442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6823" y="3028387"/>
            <a:ext cx="8257277" cy="28674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talks to the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communicates across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touches the filesystem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can’t run at the same time as any of your other unit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to do special things to your environment (such as editing config files) to run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8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D4977D-BC9C-4C4A-82C2-0AC54CB9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9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D8273-1FB4-472E-A0E0-35ACB3F9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4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949B4F-F774-428A-9C6D-769DDD79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04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1477B-7371-4444-8EA9-10BD8706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74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yellow, room, desk&#10;&#10;Description automatically generated">
            <a:extLst>
              <a:ext uri="{FF2B5EF4-FFF2-40B4-BE49-F238E27FC236}">
                <a16:creationId xmlns:a16="http://schemas.microsoft.com/office/drawing/2014/main" id="{34FB4912-E887-4A6C-9649-711B96823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78" y="0"/>
            <a:ext cx="9083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55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22CF9-6B1F-4622-9B30-9790636C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53" y="1370765"/>
            <a:ext cx="8636494" cy="48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20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2F5417-B2DE-4182-92C8-29380DB2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64" y="1737804"/>
            <a:ext cx="10131072" cy="33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27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2CA52E-C56E-42D1-9FCE-1017A418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50" y="2810104"/>
            <a:ext cx="10710700" cy="12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1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D789D7-AF51-4F0B-8D34-B059FB059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55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2939AD-1CA4-4DA2-95D0-7A77AAC0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58" y="1657905"/>
            <a:ext cx="11529485" cy="3542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A6A093-B39A-4F7F-94C0-C01E66F6F584}"/>
              </a:ext>
            </a:extLst>
          </p:cNvPr>
          <p:cNvSpPr txBox="1"/>
          <p:nvPr/>
        </p:nvSpPr>
        <p:spPr>
          <a:xfrm>
            <a:off x="6294268" y="6272366"/>
            <a:ext cx="45098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https://martinfowler.com/bliki/UnitTest.html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66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F203BDF-1187-4AFE-A3FA-6CD95BC4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mocking </a:t>
            </a:r>
            <a:r>
              <a:rPr lang="en-US" dirty="0" err="1"/>
              <a:t>a.k.a</a:t>
            </a:r>
            <a:r>
              <a:rPr lang="en-US" dirty="0"/>
              <a:t> test doubles</a:t>
            </a:r>
          </a:p>
        </p:txBody>
      </p:sp>
      <p:pic>
        <p:nvPicPr>
          <p:cNvPr id="8" name="Picture 7" descr="A group of people standing next to a person&#10;&#10;Description automatically generated">
            <a:extLst>
              <a:ext uri="{FF2B5EF4-FFF2-40B4-BE49-F238E27FC236}">
                <a16:creationId xmlns:a16="http://schemas.microsoft.com/office/drawing/2014/main" id="{03485A02-B7EB-4775-9D24-7A1B8486B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10209"/>
            <a:ext cx="48768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17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D9DFF0-8154-4572-870D-2906E2B5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3" y="885825"/>
            <a:ext cx="99726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45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8C6317-12E0-4964-BA1A-4299A567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201" y="0"/>
            <a:ext cx="4983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90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F203BDF-1187-4AFE-A3FA-6CD95BC4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ontology of mock objects</a:t>
            </a:r>
          </a:p>
        </p:txBody>
      </p:sp>
      <p:pic>
        <p:nvPicPr>
          <p:cNvPr id="27" name="Picture 26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98F8129-13F2-4562-9CD4-7FB015A3E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5" y="2558989"/>
            <a:ext cx="11266330" cy="1740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5C4CD9-8E9E-4674-9CA9-2E9DC1D7D092}"/>
              </a:ext>
            </a:extLst>
          </p:cNvPr>
          <p:cNvSpPr txBox="1"/>
          <p:nvPr/>
        </p:nvSpPr>
        <p:spPr>
          <a:xfrm>
            <a:off x="5592932" y="5859262"/>
            <a:ext cx="574385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https://martinfowler.com/articles/mocksArentStubs.html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F203BDF-1187-4AFE-A3FA-6CD95BC4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dummy</a:t>
            </a:r>
          </a:p>
        </p:txBody>
      </p:sp>
      <p:pic>
        <p:nvPicPr>
          <p:cNvPr id="3" name="Picture 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CAEB2F90-6489-42A8-8B00-EA2674661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5" y="2800680"/>
            <a:ext cx="4398238" cy="125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19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F203BDF-1187-4AFE-A3FA-6CD95BC4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stub</a:t>
            </a:r>
          </a:p>
        </p:txBody>
      </p:sp>
      <p:pic>
        <p:nvPicPr>
          <p:cNvPr id="5" name="Picture 4" descr="A picture containing shirt&#10;&#10;Description automatically generated">
            <a:extLst>
              <a:ext uri="{FF2B5EF4-FFF2-40B4-BE49-F238E27FC236}">
                <a16:creationId xmlns:a16="http://schemas.microsoft.com/office/drawing/2014/main" id="{9C129AFE-43BD-4B75-B231-6C6D1663A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5" y="2800679"/>
            <a:ext cx="6611941" cy="12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8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F203BDF-1187-4AFE-A3FA-6CD95BC4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spy</a:t>
            </a:r>
          </a:p>
        </p:txBody>
      </p:sp>
      <p:pic>
        <p:nvPicPr>
          <p:cNvPr id="7" name="Picture 6" descr="A picture containing shirt, food&#10;&#10;Description automatically generated">
            <a:extLst>
              <a:ext uri="{FF2B5EF4-FFF2-40B4-BE49-F238E27FC236}">
                <a16:creationId xmlns:a16="http://schemas.microsoft.com/office/drawing/2014/main" id="{054AF192-5B23-4000-94CF-6E143130E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5" y="2800679"/>
            <a:ext cx="8857512" cy="12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0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F203BDF-1187-4AFE-A3FA-6CD95BC4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1F4EB-9035-4924-835B-BB65BA4C0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4" y="2800678"/>
            <a:ext cx="11227833" cy="124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1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21CC1B5-0B29-43F4-9842-66F83A541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13" y="216302"/>
            <a:ext cx="8203174" cy="6425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F5E983-99EB-4826-BA24-E28EFD415024}"/>
              </a:ext>
            </a:extLst>
          </p:cNvPr>
          <p:cNvSpPr txBox="1"/>
          <p:nvPr/>
        </p:nvSpPr>
        <p:spPr>
          <a:xfrm>
            <a:off x="6294268" y="6272366"/>
            <a:ext cx="45098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https://martinfowler.com/bliki/UnitTest.html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23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9F203BDF-1187-4AFE-A3FA-6CD95BC4D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fake</a:t>
            </a:r>
          </a:p>
        </p:txBody>
      </p:sp>
      <p:pic>
        <p:nvPicPr>
          <p:cNvPr id="27" name="Picture 26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98F8129-13F2-4562-9CD4-7FB015A3E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5" y="2558989"/>
            <a:ext cx="11266330" cy="174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7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C82859-DBED-41A5-9A54-C2BF40C2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48" y="2042466"/>
            <a:ext cx="6839505" cy="277306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943F5F-7950-4CB6-8562-EA7FE948F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mock objects do</a:t>
            </a:r>
          </a:p>
        </p:txBody>
      </p:sp>
    </p:spTree>
    <p:extLst>
      <p:ext uri="{BB962C8B-B14F-4D97-AF65-F5344CB8AC3E}">
        <p14:creationId xmlns:p14="http://schemas.microsoft.com/office/powerpoint/2010/main" val="3923155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7202E-3BD5-4127-AE31-B034EE14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17" y="0"/>
            <a:ext cx="5463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09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55B649-EC88-4226-9394-3119226E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3" y="1371600"/>
            <a:ext cx="8181975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5E4935-9390-4648-8B76-D0D58E692CA6}"/>
              </a:ext>
            </a:extLst>
          </p:cNvPr>
          <p:cNvSpPr txBox="1"/>
          <p:nvPr/>
        </p:nvSpPr>
        <p:spPr>
          <a:xfrm>
            <a:off x="5575178" y="6272366"/>
            <a:ext cx="52289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https://www.youtube.com/watch?v=5sjFn9BsAds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49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55B649-EC88-4226-9394-3119226E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3" y="1371600"/>
            <a:ext cx="8181975" cy="4114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22507A-47C8-4DB7-8009-FF04719F2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419225"/>
            <a:ext cx="8153400" cy="4019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85A76-38EA-4813-9272-F451861EC82F}"/>
              </a:ext>
            </a:extLst>
          </p:cNvPr>
          <p:cNvSpPr txBox="1"/>
          <p:nvPr/>
        </p:nvSpPr>
        <p:spPr>
          <a:xfrm>
            <a:off x="5575178" y="6272366"/>
            <a:ext cx="52289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https://www.youtube.com/watch?v=5sjFn9BsAds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07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55B649-EC88-4226-9394-3119226E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3" y="1371600"/>
            <a:ext cx="8181975" cy="4114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22507A-47C8-4DB7-8009-FF04719F2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419225"/>
            <a:ext cx="8153400" cy="401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8D7C3-B48F-49F8-89B7-3AE88271A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112" y="1466850"/>
            <a:ext cx="8105775" cy="3924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46686-70A7-4269-9B74-85BAE53BBE45}"/>
              </a:ext>
            </a:extLst>
          </p:cNvPr>
          <p:cNvSpPr txBox="1"/>
          <p:nvPr/>
        </p:nvSpPr>
        <p:spPr>
          <a:xfrm>
            <a:off x="5575178" y="6272366"/>
            <a:ext cx="52289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https://www.youtube.com/watch?v=5sjFn9BsAds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85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D3453-A411-4BA4-AE61-34B49FD8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7" y="1952625"/>
            <a:ext cx="1762125" cy="2952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2E0F6A-AB39-453A-A484-168AA0B60992}"/>
              </a:ext>
            </a:extLst>
          </p:cNvPr>
          <p:cNvSpPr txBox="1"/>
          <p:nvPr/>
        </p:nvSpPr>
        <p:spPr>
          <a:xfrm>
            <a:off x="5575178" y="6272366"/>
            <a:ext cx="52289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https://www.youtube.com/watch?v=5sjFn9BsAds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66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D3453-A411-4BA4-AE61-34B49FD8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7" y="1952625"/>
            <a:ext cx="1762125" cy="29527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4A866B-7A57-41A9-8669-95D72D9E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1952625"/>
            <a:ext cx="1276350" cy="2952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F085D-E546-4CBC-8789-FE349A75C46B}"/>
              </a:ext>
            </a:extLst>
          </p:cNvPr>
          <p:cNvSpPr txBox="1"/>
          <p:nvPr/>
        </p:nvSpPr>
        <p:spPr>
          <a:xfrm>
            <a:off x="5575178" y="6272366"/>
            <a:ext cx="52289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https://www.youtube.com/watch?v=5sjFn9BsAds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46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F4F3F82F-8490-46E1-8763-1980ED3BC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77" y="975938"/>
            <a:ext cx="9812246" cy="490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99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Mockito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22CF9-6B1F-4622-9B30-9790636C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53" y="1370765"/>
            <a:ext cx="8636494" cy="48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9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zzyHandsomeJohndory-mobile">
            <a:hlinkClick r:id="" action="ppaction://media"/>
            <a:extLst>
              <a:ext uri="{FF2B5EF4-FFF2-40B4-BE49-F238E27FC236}">
                <a16:creationId xmlns:a16="http://schemas.microsoft.com/office/drawing/2014/main" id="{8800F1C4-BF4C-4269-AC1B-3718FCE664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465" y="491324"/>
            <a:ext cx="10445071" cy="587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1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ircuit, electronics&#10;&#10;Description automatically generated">
            <a:extLst>
              <a:ext uri="{FF2B5EF4-FFF2-40B4-BE49-F238E27FC236}">
                <a16:creationId xmlns:a16="http://schemas.microsoft.com/office/drawing/2014/main" id="{8BAB1C71-B9D8-4141-8C02-93130D928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99" y="1009745"/>
            <a:ext cx="8781002" cy="483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18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vs behavior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22CF9-6B1F-4622-9B30-9790636C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53" y="1370765"/>
            <a:ext cx="8636494" cy="48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42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CC31B8-2919-4B6E-BFD4-8F7E046B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706" y="0"/>
            <a:ext cx="5156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60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legacy code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22CF9-6B1F-4622-9B30-9790636C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53" y="1370765"/>
            <a:ext cx="8636494" cy="48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3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person&#10;&#10;Description automatically generated">
            <a:extLst>
              <a:ext uri="{FF2B5EF4-FFF2-40B4-BE49-F238E27FC236}">
                <a16:creationId xmlns:a16="http://schemas.microsoft.com/office/drawing/2014/main" id="{ABA5135F-2E0A-4BCC-B98A-169033403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26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dirty="0"/>
              <a:t>Recap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>
          <a:xfrm>
            <a:off x="1218690" y="1866607"/>
            <a:ext cx="9831977" cy="424732"/>
          </a:xfrm>
        </p:spPr>
        <p:txBody>
          <a:bodyPr/>
          <a:lstStyle/>
          <a:p>
            <a:pPr algn="l"/>
            <a:r>
              <a:rPr lang="en-US" dirty="0"/>
              <a:t>Use                                                                      instead of         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If the event was fired from a transaction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169" y="1880705"/>
            <a:ext cx="2514600" cy="36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75" y="1866607"/>
            <a:ext cx="4695825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145F4A-CF28-4507-9CE2-63568A5D3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71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/>
              <a:t>Andrei R</a:t>
            </a:r>
            <a:r>
              <a:rPr lang="ro-MD" dirty="0"/>
              <a:t>oșca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2"/>
          </p:nvPr>
        </p:nvSpPr>
        <p:spPr>
          <a:xfrm>
            <a:off x="5608351" y="4250628"/>
            <a:ext cx="5020417" cy="290153"/>
          </a:xfrm>
        </p:spPr>
        <p:txBody>
          <a:bodyPr/>
          <a:lstStyle/>
          <a:p>
            <a:r>
              <a:rPr lang="ro-MD" dirty="0"/>
              <a:t>Andrei.Rosca@endava.com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ro-MD" dirty="0"/>
              <a:t>Java developer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784134"/>
            <a:ext cx="4827066" cy="40124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9443" y="5125072"/>
            <a:ext cx="8486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https://github.com/anrosca/unit-testing-with-junit-and-mockito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finiteKindlyBeaver-mobile">
            <a:hlinkClick r:id="" action="ppaction://media"/>
            <a:extLst>
              <a:ext uri="{FF2B5EF4-FFF2-40B4-BE49-F238E27FC236}">
                <a16:creationId xmlns:a16="http://schemas.microsoft.com/office/drawing/2014/main" id="{1F3726D4-F5B3-4EDC-B577-8244657AA1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2536" y="15536"/>
            <a:ext cx="6826928" cy="68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3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AE5E3B-8B65-42D3-95B4-3E8A4EE4B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464" y="0"/>
            <a:ext cx="6889072" cy="688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88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piece, sitting, grass&#10;&#10;Description automatically generated">
            <a:extLst>
              <a:ext uri="{FF2B5EF4-FFF2-40B4-BE49-F238E27FC236}">
                <a16:creationId xmlns:a16="http://schemas.microsoft.com/office/drawing/2014/main" id="{269A8F02-36C1-470B-919C-C956F11FE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42" y="611371"/>
            <a:ext cx="3662917" cy="5635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92A0CD-13AC-4E9F-9127-2B2C973874E7}"/>
              </a:ext>
            </a:extLst>
          </p:cNvPr>
          <p:cNvSpPr txBox="1"/>
          <p:nvPr/>
        </p:nvSpPr>
        <p:spPr>
          <a:xfrm>
            <a:off x="456021" y="1160600"/>
            <a:ext cx="3808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expect(</a:t>
            </a:r>
            <a:r>
              <a:rPr lang="en-US" dirty="0" err="1"/>
              <a:t>umbrellaOpens</a:t>
            </a:r>
            <a:r>
              <a:rPr lang="en-US" dirty="0"/>
              <a:t>).</a:t>
            </a:r>
            <a:r>
              <a:rPr lang="en-US" dirty="0" err="1"/>
              <a:t>toBe</a:t>
            </a:r>
            <a:r>
              <a:rPr lang="en-US" dirty="0"/>
              <a:t>(true)</a:t>
            </a:r>
            <a:br>
              <a:rPr lang="en-US" dirty="0"/>
            </a:br>
            <a:endParaRPr lang="en-US" dirty="0"/>
          </a:p>
          <a:p>
            <a:r>
              <a:rPr lang="en-US" dirty="0"/>
              <a:t> tests: 1 passed, 1 total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**all tests passed**</a:t>
            </a:r>
          </a:p>
        </p:txBody>
      </p:sp>
    </p:spTree>
    <p:extLst>
      <p:ext uri="{BB962C8B-B14F-4D97-AF65-F5344CB8AC3E}">
        <p14:creationId xmlns:p14="http://schemas.microsoft.com/office/powerpoint/2010/main" val="151995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coding: writing a stack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22CF9-6B1F-4622-9B30-9790636C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53" y="1370765"/>
            <a:ext cx="8636494" cy="485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38239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27SRNQJM56W6-168782361-245526</_dlc_DocId>
    <_dlc_DocIdUrl xmlns="9a90466d-298e-42c6-9514-fada4205df45">
      <Url>https://endava.sharepoint.com/Group/SalesAndMarketing/_layouts/15/DocIdRedir.aspx?ID=27SRNQJM56W6-168782361-245526</Url>
      <Description>27SRNQJM56W6-168782361-245526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0448550b7e37b6b74dbea5aa944efc4e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d6a5b0649e054d0fcfc1cf207bcada43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E70423-9FE9-4B65-9BE2-E34FCE1BD5F6}">
  <ds:schemaRefs>
    <ds:schemaRef ds:uri="72899ffe-c9be-4b57-81d3-c0709dcc2e4b"/>
    <ds:schemaRef ds:uri="http://schemas.microsoft.com/office/2006/documentManagement/types"/>
    <ds:schemaRef ds:uri="http://purl.org/dc/elements/1.1/"/>
    <ds:schemaRef ds:uri="9a90466d-298e-42c6-9514-fada4205df45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  <ds:schemaRef ds:uri="b00bdadb-5151-4b9a-bcb6-794e3648a446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AB98264-E43B-4E88-82D0-DC7F2F97E53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AEE159F-4231-48FB-96A1-89A91DEBB1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21853</TotalTime>
  <Words>290</Words>
  <Application>Microsoft Office PowerPoint</Application>
  <PresentationFormat>Widescreen</PresentationFormat>
  <Paragraphs>45</Paragraphs>
  <Slides>56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Unit testing with junit &amp; mockito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coding: writing a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lifecycle</vt:lpstr>
      <vt:lpstr>PowerPoint Presentation</vt:lpstr>
      <vt:lpstr>PowerPoint Presentation</vt:lpstr>
      <vt:lpstr>Integration test vs unit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demo</vt:lpstr>
      <vt:lpstr>PowerPoint Presentation</vt:lpstr>
      <vt:lpstr>PowerPoint Presentation</vt:lpstr>
      <vt:lpstr>PowerPoint Presentation</vt:lpstr>
      <vt:lpstr>Introduction to mocking a.k.a test doubles</vt:lpstr>
      <vt:lpstr>PowerPoint Presentation</vt:lpstr>
      <vt:lpstr>PowerPoint Presentation</vt:lpstr>
      <vt:lpstr>The ontology of mock objects</vt:lpstr>
      <vt:lpstr>The dummy</vt:lpstr>
      <vt:lpstr>The stub</vt:lpstr>
      <vt:lpstr>The spy</vt:lpstr>
      <vt:lpstr>The mock</vt:lpstr>
      <vt:lpstr>The fake</vt:lpstr>
      <vt:lpstr>What mock objects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Mockito demo</vt:lpstr>
      <vt:lpstr>PowerPoint Presentation</vt:lpstr>
      <vt:lpstr>state vs behavior</vt:lpstr>
      <vt:lpstr>PowerPoint Presentation</vt:lpstr>
      <vt:lpstr>Working with legacy code</vt:lpstr>
      <vt:lpstr>PowerPoint Presentation</vt:lpstr>
      <vt:lpstr>Recap</vt:lpstr>
      <vt:lpstr>THANK YOU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Andrei Rosca</cp:lastModifiedBy>
  <cp:revision>535</cp:revision>
  <cp:lastPrinted>2015-07-09T12:46:33Z</cp:lastPrinted>
  <dcterms:created xsi:type="dcterms:W3CDTF">2017-02-27T09:06:14Z</dcterms:created>
  <dcterms:modified xsi:type="dcterms:W3CDTF">2020-03-08T17:53:51Z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4dfd9014-66a1-4a30-989e-23d49bf0960f</vt:lpwstr>
  </property>
  <property fmtid="{D5CDD505-2E9C-101B-9397-08002B2CF9AE}" pid="4" name="_dlc_policyId">
    <vt:lpwstr/>
  </property>
  <property fmtid="{D5CDD505-2E9C-101B-9397-08002B2CF9AE}" pid="5" name="ItemRetentionFormula">
    <vt:lpwstr/>
  </property>
</Properties>
</file>